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</p:sldIdLst>
  <p:sldSz cx="12192000" cy="6858000"/>
  <p:notesSz cx="6858000" cy="99472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5A54D-9EA5-4D26-B048-AE072ABEF8FB}" type="datetimeFigureOut">
              <a:rPr kumimoji="1" lang="ja-JP" altLang="en-US" smtClean="0"/>
              <a:t>2016/5/8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9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8187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8187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5610F-97EC-47FF-A724-6E68EFD01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86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5610F-97EC-47FF-A724-6E68EFD019D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261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648F-2B88-4C62-84D0-5ACCD085C7E7}" type="datetimeFigureOut">
              <a:rPr kumimoji="1" lang="ja-JP" altLang="en-US" smtClean="0"/>
              <a:t>2016/5/8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87F9B8E-0528-4E3A-A1DF-C5E48804B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76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648F-2B88-4C62-84D0-5ACCD085C7E7}" type="datetimeFigureOut">
              <a:rPr kumimoji="1" lang="ja-JP" altLang="en-US" smtClean="0"/>
              <a:t>2016/5/8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7F9B8E-0528-4E3A-A1DF-C5E48804B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01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648F-2B88-4C62-84D0-5ACCD085C7E7}" type="datetimeFigureOut">
              <a:rPr kumimoji="1" lang="ja-JP" altLang="en-US" smtClean="0"/>
              <a:t>2016/5/8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7F9B8E-0528-4E3A-A1DF-C5E48804B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1919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648F-2B88-4C62-84D0-5ACCD085C7E7}" type="datetimeFigureOut">
              <a:rPr kumimoji="1" lang="ja-JP" altLang="en-US" smtClean="0"/>
              <a:t>2016/5/8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7F9B8E-0528-4E3A-A1DF-C5E48804B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313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648F-2B88-4C62-84D0-5ACCD085C7E7}" type="datetimeFigureOut">
              <a:rPr kumimoji="1" lang="ja-JP" altLang="en-US" smtClean="0"/>
              <a:t>2016/5/8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7F9B8E-0528-4E3A-A1DF-C5E48804B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2049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648F-2B88-4C62-84D0-5ACCD085C7E7}" type="datetimeFigureOut">
              <a:rPr kumimoji="1" lang="ja-JP" altLang="en-US" smtClean="0"/>
              <a:t>2016/5/8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7F9B8E-0528-4E3A-A1DF-C5E48804B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824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648F-2B88-4C62-84D0-5ACCD085C7E7}" type="datetimeFigureOut">
              <a:rPr kumimoji="1" lang="ja-JP" altLang="en-US" smtClean="0"/>
              <a:t>2016/5/8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B8E-0528-4E3A-A1DF-C5E48804B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497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648F-2B88-4C62-84D0-5ACCD085C7E7}" type="datetimeFigureOut">
              <a:rPr kumimoji="1" lang="ja-JP" altLang="en-US" smtClean="0"/>
              <a:t>2016/5/8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B8E-0528-4E3A-A1DF-C5E48804B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93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648F-2B88-4C62-84D0-5ACCD085C7E7}" type="datetimeFigureOut">
              <a:rPr kumimoji="1" lang="ja-JP" altLang="en-US" smtClean="0"/>
              <a:t>2016/5/8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B8E-0528-4E3A-A1DF-C5E48804B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28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648F-2B88-4C62-84D0-5ACCD085C7E7}" type="datetimeFigureOut">
              <a:rPr kumimoji="1" lang="ja-JP" altLang="en-US" smtClean="0"/>
              <a:t>2016/5/8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7F9B8E-0528-4E3A-A1DF-C5E48804B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634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648F-2B88-4C62-84D0-5ACCD085C7E7}" type="datetimeFigureOut">
              <a:rPr kumimoji="1" lang="ja-JP" altLang="en-US" smtClean="0"/>
              <a:t>2016/5/8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7F9B8E-0528-4E3A-A1DF-C5E48804B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74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648F-2B88-4C62-84D0-5ACCD085C7E7}" type="datetimeFigureOut">
              <a:rPr kumimoji="1" lang="ja-JP" altLang="en-US" smtClean="0"/>
              <a:t>2016/5/8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7F9B8E-0528-4E3A-A1DF-C5E48804B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53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648F-2B88-4C62-84D0-5ACCD085C7E7}" type="datetimeFigureOut">
              <a:rPr kumimoji="1" lang="ja-JP" altLang="en-US" smtClean="0"/>
              <a:t>2016/5/8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B8E-0528-4E3A-A1DF-C5E48804B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69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648F-2B88-4C62-84D0-5ACCD085C7E7}" type="datetimeFigureOut">
              <a:rPr kumimoji="1" lang="ja-JP" altLang="en-US" smtClean="0"/>
              <a:t>2016/5/8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B8E-0528-4E3A-A1DF-C5E48804B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602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648F-2B88-4C62-84D0-5ACCD085C7E7}" type="datetimeFigureOut">
              <a:rPr kumimoji="1" lang="ja-JP" altLang="en-US" smtClean="0"/>
              <a:t>2016/5/8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B8E-0528-4E3A-A1DF-C5E48804B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20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648F-2B88-4C62-84D0-5ACCD085C7E7}" type="datetimeFigureOut">
              <a:rPr kumimoji="1" lang="ja-JP" altLang="en-US" smtClean="0"/>
              <a:t>2016/5/8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7F9B8E-0528-4E3A-A1DF-C5E48804B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68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E648F-2B88-4C62-84D0-5ACCD085C7E7}" type="datetimeFigureOut">
              <a:rPr kumimoji="1" lang="ja-JP" altLang="en-US" smtClean="0"/>
              <a:t>2016/5/8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87F9B8E-0528-4E3A-A1DF-C5E48804B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319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89213" y="1442434"/>
            <a:ext cx="8915399" cy="3334947"/>
          </a:xfrm>
        </p:spPr>
        <p:txBody>
          <a:bodyPr>
            <a:normAutofit/>
          </a:bodyPr>
          <a:lstStyle/>
          <a:p>
            <a:pPr algn="ctr"/>
            <a:r>
              <a:rPr lang="ja-JP" altLang="en-US" sz="7200" u="sng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当院のご案内</a:t>
            </a:r>
            <a:endParaRPr kumimoji="1" lang="ja-JP" altLang="en-US" sz="7200" u="sng" dirty="0">
              <a:latin typeface="麗流隷書" panose="02000609000000000000" pitchFamily="1" charset="-128"/>
              <a:ea typeface="麗流隷書" panose="02000609000000000000" pitchFamily="1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ja-JP" dirty="0" smtClean="0"/>
          </a:p>
          <a:p>
            <a:pPr algn="r"/>
            <a:r>
              <a:rPr lang="ja-JP" altLang="en-US" sz="32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鍼灸　　藤治療院</a:t>
            </a:r>
            <a:endParaRPr kumimoji="1" lang="ja-JP" altLang="en-US" sz="3200" dirty="0">
              <a:latin typeface="麗流隷書" panose="02000609000000000000" pitchFamily="1" charset="-128"/>
              <a:ea typeface="麗流隷書" panose="02000609000000000000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95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●コンセプト：主観的健康感と中医鍼灸</a:t>
            </a:r>
            <a:endParaRPr kumimoji="1" lang="ja-JP" altLang="en-US" dirty="0">
              <a:latin typeface="麗流隷書" panose="02000609000000000000" pitchFamily="1" charset="-128"/>
              <a:ea typeface="麗流隷書" panose="02000609000000000000" pitchFamily="1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人間の主観的健康感は十人十色である。生まれてから意識的・無意識的に関わらず、各々の環境や経験によって</a:t>
            </a:r>
            <a:r>
              <a:rPr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形成さ</a:t>
            </a:r>
            <a:r>
              <a:rPr lang="ja-JP" altLang="en-US" dirty="0">
                <a:latin typeface="麗流隷書" panose="02000609000000000000" pitchFamily="1" charset="-128"/>
                <a:ea typeface="麗流隷書" panose="02000609000000000000" pitchFamily="1" charset="-128"/>
              </a:rPr>
              <a:t>れ</a:t>
            </a:r>
            <a:r>
              <a:rPr kumimoji="1"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、</a:t>
            </a:r>
            <a:r>
              <a:rPr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おおよそ３０代までに決定される。</a:t>
            </a:r>
            <a:endParaRPr lang="en-US" altLang="ja-JP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r>
              <a:rPr lang="ja-JP" altLang="en-US" dirty="0">
                <a:latin typeface="麗流隷書" panose="02000609000000000000" pitchFamily="1" charset="-128"/>
                <a:ea typeface="麗流隷書" panose="02000609000000000000" pitchFamily="1" charset="-128"/>
              </a:rPr>
              <a:t>主観的</a:t>
            </a:r>
            <a:r>
              <a:rPr kumimoji="1"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健康感の中には普遍的な項目があり、以下の７項目と</a:t>
            </a:r>
            <a:r>
              <a:rPr lang="ja-JP" altLang="en-US" dirty="0">
                <a:latin typeface="麗流隷書" panose="02000609000000000000" pitchFamily="1" charset="-128"/>
                <a:ea typeface="麗流隷書" panose="02000609000000000000" pitchFamily="1" charset="-128"/>
              </a:rPr>
              <a:t>す</a:t>
            </a:r>
            <a:r>
              <a:rPr kumimoji="1"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る。</a:t>
            </a:r>
            <a:endParaRPr kumimoji="1" lang="en-US" altLang="ja-JP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r>
              <a:rPr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食事（食欲）・睡眠・二便（排尿・排便）・疲労・痛み・ストレス・人間関係　</a:t>
            </a:r>
            <a:r>
              <a:rPr lang="en-US" altLang="ja-JP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[</a:t>
            </a:r>
            <a:r>
              <a:rPr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＋冷え</a:t>
            </a:r>
            <a:r>
              <a:rPr lang="en-US" altLang="ja-JP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]</a:t>
            </a:r>
          </a:p>
          <a:p>
            <a:r>
              <a:rPr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以上の７項目は健康（神経・内分泌・免疫）にとって重要なファクターであり、これらに対するアプローチを体調管理や治療の基本方針とする。</a:t>
            </a:r>
            <a:endParaRPr lang="en-US" altLang="ja-JP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endParaRPr lang="en-US" altLang="ja-JP" dirty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r>
              <a:rPr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合わせて主訴に対する中医学に基づいた弁証論治を行い、相乗効果を図る。</a:t>
            </a:r>
            <a:endParaRPr lang="en-US" altLang="ja-JP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endParaRPr lang="en-US" altLang="ja-JP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r>
              <a:rPr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治療を通して主訴の改善と個人の課題を明確にし、</a:t>
            </a:r>
            <a:r>
              <a:rPr lang="en-US" altLang="ja-JP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QOL</a:t>
            </a:r>
            <a:r>
              <a:rPr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の向上に繋げる。</a:t>
            </a:r>
            <a:endParaRPr lang="en-US" altLang="ja-JP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 marL="0" indent="0">
              <a:buNone/>
            </a:pPr>
            <a:endParaRPr kumimoji="1" lang="en-US" altLang="ja-JP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 marL="0" indent="0">
              <a:buNone/>
            </a:pP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335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●治療</a:t>
            </a:r>
            <a:r>
              <a:rPr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までの流れ</a:t>
            </a:r>
            <a:endParaRPr kumimoji="1" lang="ja-JP" altLang="en-US" dirty="0">
              <a:latin typeface="麗流隷書" panose="02000609000000000000" pitchFamily="1" charset="-128"/>
              <a:ea typeface="麗流隷書" panose="02000609000000000000" pitchFamily="1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問診票記入</a:t>
            </a:r>
            <a:endParaRPr kumimoji="1" lang="en-US" altLang="ja-JP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r>
              <a:rPr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問診</a:t>
            </a:r>
            <a:r>
              <a:rPr lang="ja-JP" altLang="en-US" dirty="0">
                <a:latin typeface="麗流隷書" panose="02000609000000000000" pitchFamily="1" charset="-128"/>
                <a:ea typeface="麗流隷書" panose="02000609000000000000" pitchFamily="1" charset="-128"/>
              </a:rPr>
              <a:t>（</a:t>
            </a:r>
            <a:r>
              <a:rPr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カウンセリング）、舌診</a:t>
            </a:r>
            <a:endParaRPr lang="en-US" altLang="ja-JP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endParaRPr lang="en-US" altLang="ja-JP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r>
              <a:rPr lang="ja-JP" altLang="en-US" dirty="0">
                <a:latin typeface="麗流隷書" panose="02000609000000000000" pitchFamily="1" charset="-128"/>
                <a:ea typeface="麗流隷書" panose="02000609000000000000" pitchFamily="1" charset="-128"/>
              </a:rPr>
              <a:t>脈</a:t>
            </a:r>
            <a:r>
              <a:rPr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診、腹診</a:t>
            </a:r>
            <a:endParaRPr lang="en-US" altLang="ja-JP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r>
              <a:rPr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経筋治療（</a:t>
            </a:r>
            <a:r>
              <a:rPr lang="en-US" altLang="ja-JP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MT</a:t>
            </a:r>
            <a:r>
              <a:rPr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温灸器、単刺等）</a:t>
            </a:r>
            <a:endParaRPr lang="en-US" altLang="ja-JP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r>
              <a:rPr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７項目に対する治療＋中医鍼灸（証決定→</a:t>
            </a:r>
            <a:r>
              <a:rPr lang="ja-JP" altLang="en-US" dirty="0">
                <a:latin typeface="麗流隷書" panose="02000609000000000000" pitchFamily="1" charset="-128"/>
                <a:ea typeface="麗流隷書" panose="02000609000000000000" pitchFamily="1" charset="-128"/>
              </a:rPr>
              <a:t>治療</a:t>
            </a:r>
            <a:r>
              <a:rPr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）</a:t>
            </a:r>
            <a:endParaRPr lang="en-US" altLang="ja-JP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 marL="0" indent="0">
              <a:buNone/>
            </a:pPr>
            <a:endParaRPr lang="en-US" altLang="ja-JP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endParaRPr kumimoji="1" lang="ja-JP" altLang="en-US" dirty="0">
              <a:latin typeface="麗流隷書" panose="02000609000000000000" pitchFamily="1" charset="-128"/>
              <a:ea typeface="麗流隷書" panose="02000609000000000000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48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●鍼灸治療による反応</a:t>
            </a:r>
            <a:endParaRPr kumimoji="1" lang="ja-JP" alt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麗流隷書" panose="02000609000000000000" pitchFamily="1" charset="-128"/>
              <a:ea typeface="麗流隷書" panose="02000609000000000000" pitchFamily="1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4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治療効果には個人差が</a:t>
            </a:r>
            <a:r>
              <a:rPr lang="ja-JP" altLang="en-US" sz="24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ございま</a:t>
            </a:r>
            <a:r>
              <a:rPr lang="ja-JP" altLang="en-US" sz="2400" dirty="0">
                <a:latin typeface="麗流隷書" panose="02000609000000000000" pitchFamily="1" charset="-128"/>
                <a:ea typeface="麗流隷書" panose="02000609000000000000" pitchFamily="1" charset="-128"/>
              </a:rPr>
              <a:t>す</a:t>
            </a:r>
            <a:r>
              <a:rPr kumimoji="1" lang="ja-JP" altLang="en-US" sz="24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。</a:t>
            </a:r>
            <a:endParaRPr lang="en-US" altLang="ja-JP" sz="2400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r>
              <a:rPr lang="ja-JP" altLang="en-US" sz="2400" dirty="0">
                <a:latin typeface="麗流隷書" panose="02000609000000000000" pitchFamily="1" charset="-128"/>
                <a:ea typeface="麗流隷書" panose="02000609000000000000" pitchFamily="1" charset="-128"/>
              </a:rPr>
              <a:t>治療</a:t>
            </a:r>
            <a:r>
              <a:rPr lang="ja-JP" altLang="en-US" sz="24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に合わせて運動や生活習慣の見直しを行うと大変有効です。できる範囲で結構ですので、取り組むことをおすすめしております。</a:t>
            </a:r>
            <a:endParaRPr lang="en-US" altLang="ja-JP" sz="2400" dirty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r>
              <a:rPr kumimoji="1" lang="ja-JP" altLang="en-US" sz="24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治療後、身体のだるさや筋肉の痛み等が残る場合があります。時間の経過により解消されますのでご安心下さい。</a:t>
            </a:r>
            <a:endParaRPr kumimoji="1" lang="en-US" altLang="ja-JP" sz="2400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0826" y="5389463"/>
            <a:ext cx="3392998" cy="1088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56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2925" y="38048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ja-JP" altLang="en-US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お支払い料金のご案内</a:t>
            </a:r>
            <a:endParaRPr kumimoji="1" lang="ja-JP" altLang="en-US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89212" y="1661375"/>
            <a:ext cx="8915400" cy="5100033"/>
          </a:xfrm>
        </p:spPr>
        <p:txBody>
          <a:bodyPr>
            <a:normAutofit lnSpcReduction="10000"/>
          </a:bodyPr>
          <a:lstStyle/>
          <a:p>
            <a:r>
              <a:rPr kumimoji="1" lang="ja-JP" altLang="en-US" sz="4400" u="sng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通常</a:t>
            </a:r>
            <a:r>
              <a:rPr kumimoji="1" lang="ja-JP" altLang="en-US" sz="44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　約</a:t>
            </a:r>
            <a:r>
              <a:rPr lang="ja-JP" altLang="en-US" sz="4400" dirty="0">
                <a:latin typeface="麗流隷書" panose="02000609000000000000" pitchFamily="1" charset="-128"/>
                <a:ea typeface="麗流隷書" panose="02000609000000000000" pitchFamily="1" charset="-128"/>
              </a:rPr>
              <a:t>５０</a:t>
            </a:r>
            <a:r>
              <a:rPr kumimoji="1" lang="ja-JP" altLang="en-US" sz="44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分　５０００円</a:t>
            </a:r>
            <a:endParaRPr kumimoji="1" lang="en-US" altLang="ja-JP" sz="4400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r>
              <a:rPr kumimoji="1" lang="ja-JP" altLang="en-US" sz="4400" u="sng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初診</a:t>
            </a:r>
            <a:r>
              <a:rPr lang="ja-JP" altLang="en-US" sz="44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　</a:t>
            </a:r>
            <a:r>
              <a:rPr kumimoji="1" lang="ja-JP" altLang="en-US" sz="44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約６０分　６０００円</a:t>
            </a:r>
            <a:endParaRPr lang="en-US" altLang="ja-JP" sz="4400" dirty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endParaRPr kumimoji="1" lang="en-US" altLang="ja-JP" sz="3500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r>
              <a:rPr kumimoji="1" lang="ja-JP" altLang="en-US" sz="35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当院は自費治療でございます。</a:t>
            </a:r>
            <a:endParaRPr kumimoji="1" lang="en-US" altLang="ja-JP" sz="3500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r>
              <a:rPr kumimoji="1" lang="ja-JP" altLang="en-US" sz="35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相談内容により、治療時間は前後することがございます。</a:t>
            </a:r>
            <a:endParaRPr kumimoji="1" lang="en-US" altLang="ja-JP" sz="3500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r>
              <a:rPr lang="ja-JP" altLang="en-US" sz="350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当院ご利用の方からのご紹介</a:t>
            </a:r>
            <a:r>
              <a:rPr lang="ja-JP" altLang="en-US" sz="35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の場合</a:t>
            </a:r>
            <a:r>
              <a:rPr lang="ja-JP" altLang="en-US" sz="350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、スタッフまでお知らせ</a:t>
            </a:r>
            <a:r>
              <a:rPr lang="ja-JP" altLang="en-US" sz="35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下さいませ。</a:t>
            </a:r>
            <a:endParaRPr lang="en-US" altLang="ja-JP" dirty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47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20546" y="4908480"/>
            <a:ext cx="3199627" cy="785612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鍼灸</a:t>
            </a:r>
            <a:r>
              <a:rPr kumimoji="1" lang="ja-JP" alt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☯</a:t>
            </a:r>
            <a:r>
              <a:rPr kumimoji="1" lang="ja-JP" alt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心理</a:t>
            </a:r>
            <a:endParaRPr kumimoji="1" lang="ja-JP" altLang="en-US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麗流隷書" panose="02000609000000000000" pitchFamily="1" charset="-128"/>
              <a:ea typeface="麗流隷書" panose="02000609000000000000" pitchFamily="1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89212" y="2969203"/>
            <a:ext cx="4843977" cy="1545465"/>
          </a:xfrm>
        </p:spPr>
        <p:txBody>
          <a:bodyPr>
            <a:noAutofit/>
          </a:bodyPr>
          <a:lstStyle/>
          <a:p>
            <a:r>
              <a:rPr lang="ja-JP" altLang="en-US" sz="28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心身の調子が</a:t>
            </a:r>
            <a:r>
              <a:rPr lang="ja-JP" altLang="en-US" sz="2800" dirty="0">
                <a:latin typeface="麗流隷書" panose="02000609000000000000" pitchFamily="1" charset="-128"/>
                <a:ea typeface="麗流隷書" panose="02000609000000000000" pitchFamily="1" charset="-128"/>
              </a:rPr>
              <a:t>気</a:t>
            </a:r>
            <a:r>
              <a:rPr lang="ja-JP" altLang="en-US" sz="28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にな</a:t>
            </a:r>
            <a:r>
              <a:rPr lang="ja-JP" altLang="en-US" sz="2800" dirty="0">
                <a:latin typeface="麗流隷書" panose="02000609000000000000" pitchFamily="1" charset="-128"/>
                <a:ea typeface="麗流隷書" panose="02000609000000000000" pitchFamily="1" charset="-128"/>
              </a:rPr>
              <a:t>る</a:t>
            </a:r>
            <a:r>
              <a:rPr kumimoji="1" lang="ja-JP" altLang="en-US" sz="28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方。</a:t>
            </a:r>
            <a:endParaRPr kumimoji="1" lang="en-US" altLang="ja-JP" sz="2800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r>
              <a:rPr lang="ja-JP" altLang="en-US" sz="28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日々の体調管理、予防に。</a:t>
            </a:r>
            <a:endParaRPr kumimoji="1" lang="en-US" altLang="ja-JP" sz="2800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r>
              <a:rPr lang="ja-JP" altLang="en-US" sz="28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是非一度</a:t>
            </a:r>
            <a:r>
              <a:rPr kumimoji="1" lang="ja-JP" altLang="en-US" sz="28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ご相談</a:t>
            </a:r>
            <a:r>
              <a:rPr lang="ja-JP" altLang="en-US" sz="28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下さいませ。</a:t>
            </a:r>
            <a:endParaRPr kumimoji="1" lang="ja-JP" altLang="en-US" sz="2800" dirty="0">
              <a:latin typeface="麗流隷書" panose="02000609000000000000" pitchFamily="1" charset="-128"/>
              <a:ea typeface="麗流隷書" panose="02000609000000000000" pitchFamily="1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984" y="4859898"/>
            <a:ext cx="3392998" cy="96196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99066"/>
            <a:ext cx="8915400" cy="2136285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5415351" y="1773686"/>
            <a:ext cx="60892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ja-JP" alt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花言葉　歓迎</a:t>
            </a:r>
            <a:r>
              <a:rPr lang="ja-JP" alt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　</a:t>
            </a:r>
            <a:r>
              <a:rPr lang="ja-JP" alt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　</a:t>
            </a:r>
            <a:endParaRPr lang="ja-JP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麗流隷書" panose="02000609000000000000" pitchFamily="1" charset="-128"/>
              <a:ea typeface="麗流隷書" panose="02000609000000000000" pitchFamily="1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185872" y="5952490"/>
            <a:ext cx="849463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　</a:t>
            </a:r>
            <a:r>
              <a:rPr lang="ja-JP" alt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当院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ホームページ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　</a:t>
            </a:r>
            <a:r>
              <a:rPr lang="en-US" altLang="ja-JP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http://</a:t>
            </a:r>
            <a:r>
              <a:rPr lang="en-US" altLang="ja-JP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fujichiryouin.com/</a:t>
            </a:r>
            <a:endParaRPr lang="ja-JP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麗流隷書" panose="02000609000000000000" pitchFamily="1" charset="-128"/>
              <a:ea typeface="麗流隷書" panose="02000609000000000000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267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89212" y="908502"/>
            <a:ext cx="8911687" cy="105761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ja-JP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麗流隷書" panose="02000609000000000000" pitchFamily="1" charset="-128"/>
                <a:ea typeface="麗流隷書" panose="02000609000000000000" pitchFamily="1" charset="-128"/>
              </a:rPr>
              <a:t>ご来院から治療終了までは約６０分程度でございま</a:t>
            </a:r>
            <a:r>
              <a:rPr lang="ja-JP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麗流隷書" panose="02000609000000000000" pitchFamily="1" charset="-128"/>
                <a:ea typeface="麗流隷書" panose="02000609000000000000" pitchFamily="1" charset="-128"/>
              </a:rPr>
              <a:t>す</a:t>
            </a:r>
            <a:r>
              <a:rPr lang="ja-JP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麗流隷書" panose="02000609000000000000" pitchFamily="1" charset="-128"/>
                <a:ea typeface="麗流隷書" panose="02000609000000000000" pitchFamily="1" charset="-128"/>
              </a:rPr>
              <a:t>。</a:t>
            </a:r>
            <a:r>
              <a:rPr lang="en-US" altLang="ja-JP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麗流隷書" panose="02000609000000000000" pitchFamily="1" charset="-128"/>
                <a:ea typeface="麗流隷書" panose="02000609000000000000" pitchFamily="1" charset="-128"/>
              </a:rPr>
              <a:t/>
            </a:r>
            <a:br>
              <a:rPr lang="en-US" altLang="ja-JP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麗流隷書" panose="02000609000000000000" pitchFamily="1" charset="-128"/>
                <a:ea typeface="麗流隷書" panose="02000609000000000000" pitchFamily="1" charset="-128"/>
              </a:rPr>
            </a:br>
            <a:r>
              <a:rPr lang="ja-JP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麗流隷書" panose="02000609000000000000" pitchFamily="1" charset="-128"/>
                <a:ea typeface="麗流隷書" panose="02000609000000000000" pitchFamily="1" charset="-128"/>
              </a:rPr>
              <a:t>ご予約のある方を優先させていただいて</a:t>
            </a:r>
            <a:r>
              <a:rPr lang="ja-JP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麗流隷書" panose="02000609000000000000" pitchFamily="1" charset="-128"/>
                <a:ea typeface="麗流隷書" panose="02000609000000000000" pitchFamily="1" charset="-128"/>
              </a:rPr>
              <a:t>おります</a:t>
            </a:r>
            <a:r>
              <a:rPr lang="ja-JP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麗流隷書" panose="02000609000000000000" pitchFamily="1" charset="-128"/>
                <a:ea typeface="麗流隷書" panose="02000609000000000000" pitchFamily="1" charset="-128"/>
              </a:rPr>
              <a:t>。</a:t>
            </a:r>
            <a:r>
              <a:rPr lang="en-US" altLang="ja-JP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麗流隷書" panose="02000609000000000000" pitchFamily="1" charset="-128"/>
                <a:ea typeface="麗流隷書" panose="02000609000000000000" pitchFamily="1" charset="-128"/>
              </a:rPr>
              <a:t/>
            </a:r>
            <a:br>
              <a:rPr lang="en-US" altLang="ja-JP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麗流隷書" panose="02000609000000000000" pitchFamily="1" charset="-128"/>
                <a:ea typeface="麗流隷書" panose="02000609000000000000" pitchFamily="1" charset="-128"/>
              </a:rPr>
            </a:br>
            <a:r>
              <a:rPr lang="ja-JP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麗流隷書" panose="02000609000000000000" pitchFamily="1" charset="-128"/>
                <a:ea typeface="麗流隷書" panose="02000609000000000000" pitchFamily="1" charset="-128"/>
              </a:rPr>
              <a:t>お待ちいただく場合、何卒ご了承下さいませ。</a:t>
            </a:r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麗流隷書" panose="02000609000000000000" pitchFamily="1" charset="-128"/>
                <a:ea typeface="麗流隷書" panose="02000609000000000000" pitchFamily="1" charset="-128"/>
              </a:rPr>
              <a:t/>
            </a:r>
            <a:b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麗流隷書" panose="02000609000000000000" pitchFamily="1" charset="-128"/>
                <a:ea typeface="麗流隷書" panose="02000609000000000000" pitchFamily="1" charset="-128"/>
              </a:rPr>
            </a:br>
            <a:endParaRPr kumimoji="1" lang="ja-JP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麗流隷書" panose="02000609000000000000" pitchFamily="1" charset="-128"/>
              <a:ea typeface="麗流隷書" panose="02000609000000000000" pitchFamily="1" charset="-128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912398"/>
              </p:ext>
            </p:extLst>
          </p:nvPr>
        </p:nvGraphicFramePr>
        <p:xfrm>
          <a:off x="2589213" y="2008895"/>
          <a:ext cx="8915400" cy="297913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14425"/>
                <a:gridCol w="1114425"/>
                <a:gridCol w="1114425"/>
                <a:gridCol w="1114425"/>
                <a:gridCol w="1114425"/>
                <a:gridCol w="1114425"/>
                <a:gridCol w="1114425"/>
                <a:gridCol w="1114425"/>
              </a:tblGrid>
              <a:tr h="601698">
                <a:tc>
                  <a:txBody>
                    <a:bodyPr/>
                    <a:lstStyle/>
                    <a:p>
                      <a:endParaRPr kumimoji="1" lang="en-US" altLang="ja-JP" dirty="0" smtClean="0">
                        <a:latin typeface="麗流隷書" panose="02000609000000000000" pitchFamily="1" charset="-128"/>
                        <a:ea typeface="麗流隷書" panose="02000609000000000000" pitchFamily="1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月</a:t>
                      </a:r>
                      <a:endParaRPr kumimoji="1" lang="ja-JP" altLang="en-US" sz="2400" dirty="0">
                        <a:latin typeface="麗流隷書" panose="02000609000000000000" pitchFamily="1" charset="-128"/>
                        <a:ea typeface="麗流隷書" panose="02000609000000000000" pitchFamily="1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火</a:t>
                      </a:r>
                      <a:endParaRPr kumimoji="1" lang="ja-JP" altLang="en-US" sz="2400" dirty="0">
                        <a:latin typeface="麗流隷書" panose="02000609000000000000" pitchFamily="1" charset="-128"/>
                        <a:ea typeface="麗流隷書" panose="02000609000000000000" pitchFamily="1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水</a:t>
                      </a:r>
                      <a:endParaRPr kumimoji="1" lang="ja-JP" altLang="en-US" sz="2400" dirty="0">
                        <a:latin typeface="麗流隷書" panose="02000609000000000000" pitchFamily="1" charset="-128"/>
                        <a:ea typeface="麗流隷書" panose="02000609000000000000" pitchFamily="1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木</a:t>
                      </a:r>
                      <a:endParaRPr kumimoji="1" lang="ja-JP" altLang="en-US" sz="2400" dirty="0">
                        <a:latin typeface="麗流隷書" panose="02000609000000000000" pitchFamily="1" charset="-128"/>
                        <a:ea typeface="麗流隷書" panose="02000609000000000000" pitchFamily="1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金</a:t>
                      </a:r>
                      <a:endParaRPr kumimoji="1" lang="ja-JP" altLang="en-US" sz="2400" dirty="0">
                        <a:latin typeface="麗流隷書" panose="02000609000000000000" pitchFamily="1" charset="-128"/>
                        <a:ea typeface="麗流隷書" panose="02000609000000000000" pitchFamily="1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土</a:t>
                      </a:r>
                      <a:endParaRPr kumimoji="1" lang="en-US" altLang="ja-JP" sz="2400" dirty="0" smtClean="0">
                        <a:latin typeface="麗流隷書" panose="02000609000000000000" pitchFamily="1" charset="-128"/>
                        <a:ea typeface="麗流隷書" panose="02000609000000000000" pitchFamily="1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日</a:t>
                      </a:r>
                      <a:endParaRPr kumimoji="1" lang="ja-JP" altLang="en-US" sz="2400" dirty="0">
                        <a:latin typeface="麗流隷書" panose="02000609000000000000" pitchFamily="1" charset="-128"/>
                        <a:ea typeface="麗流隷書" panose="02000609000000000000" pitchFamily="1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37466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10</a:t>
                      </a:r>
                      <a:r>
                        <a:rPr kumimoji="1" lang="ja-JP" altLang="en-US" sz="2400" dirty="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：</a:t>
                      </a:r>
                      <a:r>
                        <a:rPr kumimoji="1" lang="en-US" altLang="ja-JP" sz="2400" dirty="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00</a:t>
                      </a:r>
                    </a:p>
                    <a:p>
                      <a:pPr algn="ctr"/>
                      <a:r>
                        <a:rPr kumimoji="1" lang="ja-JP" altLang="en-US" sz="2400" dirty="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～</a:t>
                      </a:r>
                      <a:endParaRPr kumimoji="1" lang="en-US" altLang="ja-JP" sz="2400" dirty="0" smtClean="0">
                        <a:latin typeface="麗流隷書" panose="02000609000000000000" pitchFamily="1" charset="-128"/>
                        <a:ea typeface="麗流隷書" panose="02000609000000000000" pitchFamily="1" charset="-128"/>
                      </a:endParaRPr>
                    </a:p>
                    <a:p>
                      <a:r>
                        <a:rPr kumimoji="1" lang="en-US" altLang="ja-JP" sz="2400" dirty="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13</a:t>
                      </a:r>
                      <a:r>
                        <a:rPr kumimoji="1" lang="ja-JP" altLang="en-US" sz="2400" dirty="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：</a:t>
                      </a:r>
                      <a:r>
                        <a:rPr kumimoji="1" lang="en-US" altLang="ja-JP" sz="2400" dirty="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00</a:t>
                      </a:r>
                      <a:endParaRPr kumimoji="1" lang="ja-JP" altLang="en-US" sz="2400" dirty="0">
                        <a:latin typeface="麗流隷書" panose="02000609000000000000" pitchFamily="1" charset="-128"/>
                        <a:ea typeface="麗流隷書" panose="02000609000000000000" pitchFamily="1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320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○</a:t>
                      </a:r>
                      <a:endParaRPr kumimoji="1" lang="ja-JP" altLang="en-US" sz="3200" dirty="0">
                        <a:latin typeface="麗流隷書" panose="02000609000000000000" pitchFamily="1" charset="-128"/>
                        <a:ea typeface="麗流隷書" panose="02000609000000000000" pitchFamily="1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○</a:t>
                      </a:r>
                      <a:endParaRPr kumimoji="1" lang="ja-JP" altLang="en-US" sz="3200" dirty="0">
                        <a:latin typeface="麗流隷書" panose="02000609000000000000" pitchFamily="1" charset="-128"/>
                        <a:ea typeface="麗流隷書" panose="02000609000000000000" pitchFamily="1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休</a:t>
                      </a:r>
                      <a:endParaRPr kumimoji="1" lang="ja-JP" altLang="en-US" sz="2400" dirty="0">
                        <a:latin typeface="麗流隷書" panose="02000609000000000000" pitchFamily="1" charset="-128"/>
                        <a:ea typeface="麗流隷書" panose="02000609000000000000" pitchFamily="1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○</a:t>
                      </a:r>
                      <a:endParaRPr kumimoji="1" lang="ja-JP" altLang="en-US" sz="3200" dirty="0">
                        <a:latin typeface="麗流隷書" panose="02000609000000000000" pitchFamily="1" charset="-128"/>
                        <a:ea typeface="麗流隷書" panose="02000609000000000000" pitchFamily="1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○</a:t>
                      </a:r>
                      <a:endParaRPr kumimoji="1" lang="ja-JP" altLang="en-US" sz="3200" dirty="0">
                        <a:latin typeface="麗流隷書" panose="02000609000000000000" pitchFamily="1" charset="-128"/>
                        <a:ea typeface="麗流隷書" panose="02000609000000000000" pitchFamily="1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○</a:t>
                      </a:r>
                      <a:endParaRPr kumimoji="1" lang="ja-JP" altLang="en-US" sz="3200" dirty="0">
                        <a:latin typeface="麗流隷書" panose="02000609000000000000" pitchFamily="1" charset="-128"/>
                        <a:ea typeface="麗流隷書" panose="02000609000000000000" pitchFamily="1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往診</a:t>
                      </a:r>
                      <a:endParaRPr kumimoji="1" lang="ja-JP" altLang="en-US" sz="2400" dirty="0">
                        <a:latin typeface="麗流隷書" panose="02000609000000000000" pitchFamily="1" charset="-128"/>
                        <a:ea typeface="麗流隷書" panose="02000609000000000000" pitchFamily="1" charset="-128"/>
                      </a:endParaRPr>
                    </a:p>
                  </a:txBody>
                  <a:tcPr anchor="ctr"/>
                </a:tc>
              </a:tr>
              <a:tr h="1137466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14</a:t>
                      </a:r>
                      <a:r>
                        <a:rPr kumimoji="1" lang="ja-JP" altLang="en-US" sz="2400" dirty="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：</a:t>
                      </a:r>
                      <a:r>
                        <a:rPr kumimoji="1" lang="en-US" altLang="ja-JP" sz="2400" dirty="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00</a:t>
                      </a:r>
                    </a:p>
                    <a:p>
                      <a:pPr algn="ctr"/>
                      <a:r>
                        <a:rPr kumimoji="1" lang="ja-JP" altLang="en-US" sz="2400" dirty="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～</a:t>
                      </a:r>
                      <a:endParaRPr kumimoji="1" lang="en-US" altLang="ja-JP" sz="2400" dirty="0" smtClean="0">
                        <a:latin typeface="麗流隷書" panose="02000609000000000000" pitchFamily="1" charset="-128"/>
                        <a:ea typeface="麗流隷書" panose="02000609000000000000" pitchFamily="1" charset="-128"/>
                      </a:endParaRPr>
                    </a:p>
                    <a:p>
                      <a:r>
                        <a:rPr kumimoji="1" lang="en-US" altLang="ja-JP" sz="2400" dirty="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19</a:t>
                      </a:r>
                      <a:r>
                        <a:rPr kumimoji="1" lang="ja-JP" altLang="en-US" sz="2400" dirty="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：</a:t>
                      </a:r>
                      <a:r>
                        <a:rPr kumimoji="1" lang="en-US" altLang="ja-JP" sz="2400" dirty="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00</a:t>
                      </a:r>
                      <a:endParaRPr kumimoji="1" lang="ja-JP" altLang="en-US" sz="2400" dirty="0">
                        <a:latin typeface="麗流隷書" panose="02000609000000000000" pitchFamily="1" charset="-128"/>
                        <a:ea typeface="麗流隷書" panose="02000609000000000000" pitchFamily="1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○</a:t>
                      </a:r>
                      <a:endParaRPr kumimoji="1" lang="ja-JP" altLang="en-US" sz="3200" dirty="0">
                        <a:latin typeface="麗流隷書" panose="02000609000000000000" pitchFamily="1" charset="-128"/>
                        <a:ea typeface="麗流隷書" panose="02000609000000000000" pitchFamily="1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○</a:t>
                      </a:r>
                      <a:endParaRPr kumimoji="1" lang="ja-JP" altLang="en-US" sz="3200" dirty="0">
                        <a:latin typeface="麗流隷書" panose="02000609000000000000" pitchFamily="1" charset="-128"/>
                        <a:ea typeface="麗流隷書" panose="02000609000000000000" pitchFamily="1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休</a:t>
                      </a:r>
                      <a:endParaRPr kumimoji="1" lang="ja-JP" altLang="en-US" sz="2400" dirty="0">
                        <a:latin typeface="麗流隷書" panose="02000609000000000000" pitchFamily="1" charset="-128"/>
                        <a:ea typeface="麗流隷書" panose="02000609000000000000" pitchFamily="1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○</a:t>
                      </a:r>
                      <a:endParaRPr kumimoji="1" lang="ja-JP" altLang="en-US" sz="3200" dirty="0">
                        <a:latin typeface="麗流隷書" panose="02000609000000000000" pitchFamily="1" charset="-128"/>
                        <a:ea typeface="麗流隷書" panose="02000609000000000000" pitchFamily="1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○</a:t>
                      </a:r>
                      <a:endParaRPr kumimoji="1" lang="ja-JP" altLang="en-US" sz="3200" dirty="0">
                        <a:latin typeface="麗流隷書" panose="02000609000000000000" pitchFamily="1" charset="-128"/>
                        <a:ea typeface="麗流隷書" panose="02000609000000000000" pitchFamily="1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○</a:t>
                      </a:r>
                      <a:endParaRPr kumimoji="1" lang="ja-JP" altLang="en-US" sz="3200" dirty="0">
                        <a:latin typeface="麗流隷書" panose="02000609000000000000" pitchFamily="1" charset="-128"/>
                        <a:ea typeface="麗流隷書" panose="02000609000000000000" pitchFamily="1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麗流隷書" panose="02000609000000000000" pitchFamily="1" charset="-128"/>
                          <a:ea typeface="麗流隷書" panose="02000609000000000000" pitchFamily="1" charset="-128"/>
                        </a:rPr>
                        <a:t>往診</a:t>
                      </a:r>
                      <a:endParaRPr kumimoji="1" lang="ja-JP" altLang="en-US" sz="2400" dirty="0">
                        <a:latin typeface="麗流隷書" panose="02000609000000000000" pitchFamily="1" charset="-128"/>
                        <a:ea typeface="麗流隷書" panose="02000609000000000000" pitchFamily="1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2585501" y="5462104"/>
            <a:ext cx="891539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TEL</a:t>
            </a:r>
            <a:r>
              <a:rPr lang="ja-JP" altLang="en-US" sz="54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：</a:t>
            </a:r>
            <a:r>
              <a:rPr lang="en-US" altLang="ja-JP" sz="72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090-4291-5056</a:t>
            </a:r>
            <a:endParaRPr lang="ja-JP" altLang="en-US" sz="7200" b="0" cap="none" spc="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麗流隷書" panose="02000609000000000000" pitchFamily="1" charset="-128"/>
              <a:ea typeface="麗流隷書" panose="02000609000000000000" pitchFamily="1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585501" y="5149560"/>
            <a:ext cx="560491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◆ご予約＆</a:t>
            </a:r>
            <a:r>
              <a:rPr lang="ja-JP" alt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お問合せ専用電話</a:t>
            </a:r>
            <a:endParaRPr lang="ja-JP" alt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麗流隷書" panose="02000609000000000000" pitchFamily="1" charset="-128"/>
              <a:ea typeface="麗流隷書" panose="02000609000000000000" pitchFamily="1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85501" y="-31185"/>
            <a:ext cx="89153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5400" u="sng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当院のご案内</a:t>
            </a:r>
            <a:endParaRPr lang="ja-JP" altLang="en-US" sz="5400" b="0" u="sng" cap="none" spc="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麗流隷書" panose="02000609000000000000" pitchFamily="1" charset="-128"/>
              <a:ea typeface="麗流隷書" panose="02000609000000000000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051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鍼灸</a:t>
            </a:r>
            <a:r>
              <a:rPr kumimoji="1" lang="ja-JP" alt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明朝E" panose="02020900000000000000" pitchFamily="18" charset="-128"/>
                <a:ea typeface="HGS明朝E" panose="02020900000000000000" pitchFamily="18" charset="-128"/>
              </a:rPr>
              <a:t>☯</a:t>
            </a:r>
            <a:r>
              <a:rPr kumimoji="1" lang="ja-JP" alt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心理　藤　治療院</a:t>
            </a:r>
            <a:endParaRPr kumimoji="1" lang="ja-JP" altLang="en-US" sz="4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麗流隷書" panose="02000609000000000000" pitchFamily="1" charset="-128"/>
              <a:ea typeface="麗流隷書" panose="02000609000000000000" pitchFamily="1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91068" y="1653120"/>
            <a:ext cx="3991891" cy="2138726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sz="26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鍼師　</a:t>
            </a:r>
            <a:endParaRPr kumimoji="1" lang="en-US" altLang="ja-JP" sz="2600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r>
              <a:rPr kumimoji="1" lang="ja-JP" altLang="en-US" sz="26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灸師</a:t>
            </a:r>
            <a:endParaRPr kumimoji="1" lang="en-US" altLang="ja-JP" sz="2600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r>
              <a:rPr lang="ja-JP" altLang="en-US" sz="2600" dirty="0">
                <a:latin typeface="麗流隷書" panose="02000609000000000000" pitchFamily="1" charset="-128"/>
                <a:ea typeface="麗流隷書" panose="02000609000000000000" pitchFamily="1" charset="-128"/>
              </a:rPr>
              <a:t>心理士</a:t>
            </a:r>
            <a:endParaRPr kumimoji="1" lang="en-US" altLang="ja-JP" sz="2600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r>
              <a:rPr lang="ja-JP" altLang="en-US" sz="2600" dirty="0">
                <a:latin typeface="麗流隷書" panose="02000609000000000000" pitchFamily="1" charset="-128"/>
                <a:ea typeface="麗流隷書" panose="02000609000000000000" pitchFamily="1" charset="-128"/>
              </a:rPr>
              <a:t>医</a:t>
            </a:r>
            <a:r>
              <a:rPr lang="ja-JP" altLang="en-US" sz="26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薬品登録販売者</a:t>
            </a:r>
            <a:endParaRPr lang="en-US" altLang="ja-JP" sz="2600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r>
              <a:rPr lang="ja-JP" altLang="en-US" sz="2600" dirty="0">
                <a:latin typeface="麗流隷書" panose="02000609000000000000" pitchFamily="1" charset="-128"/>
                <a:ea typeface="麗流隷書" panose="02000609000000000000" pitchFamily="1" charset="-128"/>
              </a:rPr>
              <a:t>スポーツプログラマー</a:t>
            </a:r>
            <a:endParaRPr lang="en-US" altLang="ja-JP" sz="2600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 marL="0" indent="0">
              <a:buNone/>
            </a:pPr>
            <a:endParaRPr kumimoji="1"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530646" y="4590391"/>
            <a:ext cx="623943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〒</a:t>
            </a:r>
            <a:r>
              <a:rPr lang="en-US" altLang="ja-JP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542-0062</a:t>
            </a:r>
          </a:p>
          <a:p>
            <a:r>
              <a:rPr lang="ja-JP" alt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大阪市中央区上本町</a:t>
            </a:r>
            <a:r>
              <a:rPr lang="ja-JP" alt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西</a:t>
            </a:r>
            <a:r>
              <a:rPr lang="en-US" altLang="ja-JP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3-3-25</a:t>
            </a:r>
          </a:p>
          <a:p>
            <a:r>
              <a:rPr lang="en-US" altLang="ja-JP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TEL</a:t>
            </a:r>
            <a:r>
              <a:rPr lang="en-US" altLang="ja-JP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:</a:t>
            </a:r>
            <a:r>
              <a:rPr lang="en-US" altLang="ja-JP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06-7505-8888</a:t>
            </a:r>
          </a:p>
          <a:p>
            <a:r>
              <a:rPr lang="en-US" altLang="ja-JP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HP:fujichiryouin.com</a:t>
            </a:r>
            <a:r>
              <a:rPr lang="ja-JP" alt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　</a:t>
            </a:r>
            <a:endParaRPr lang="ja-JP" alt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麗流隷書" panose="02000609000000000000" pitchFamily="1" charset="-128"/>
              <a:ea typeface="麗流隷書" panose="02000609000000000000" pitchFamily="1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591068" y="3791846"/>
            <a:ext cx="891539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</a:t>
            </a:r>
            <a:r>
              <a:rPr lang="ja-JP" alt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代表　　藤本　武士</a:t>
            </a:r>
            <a:endParaRPr lang="ja-JP" alt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麗流隷書" panose="02000609000000000000" pitchFamily="1" charset="-128"/>
              <a:ea typeface="麗流隷書" panose="02000609000000000000" pitchFamily="1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5089" y="624110"/>
            <a:ext cx="2567087" cy="2517384"/>
          </a:xfrm>
          <a:prstGeom prst="rect">
            <a:avLst/>
          </a:prstGeom>
          <a:effectLst>
            <a:softEdge rad="38100"/>
          </a:effectLst>
        </p:spPr>
      </p:pic>
      <p:sp>
        <p:nvSpPr>
          <p:cNvPr id="7" name="正方形/長方形 6"/>
          <p:cNvSpPr/>
          <p:nvPr/>
        </p:nvSpPr>
        <p:spPr>
          <a:xfrm>
            <a:off x="9205089" y="3141494"/>
            <a:ext cx="256499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麗流隷書" panose="02000609000000000000" pitchFamily="1" charset="-128"/>
                <a:ea typeface="麗流隷書" panose="02000609000000000000" pitchFamily="1" charset="-128"/>
              </a:rPr>
              <a:t>花言葉　歓迎</a:t>
            </a:r>
            <a:endParaRPr lang="ja-JP" alt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麗流隷書" panose="02000609000000000000" pitchFamily="1" charset="-128"/>
              <a:ea typeface="麗流隷書" panose="02000609000000000000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9900920"/>
      </p:ext>
    </p:extLst>
  </p:cSld>
  <p:clrMapOvr>
    <a:masterClrMapping/>
  </p:clrMapOvr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396</TotalTime>
  <Words>304</Words>
  <Application>Microsoft Office PowerPoint</Application>
  <PresentationFormat>ユーザー設定</PresentationFormat>
  <Paragraphs>87</Paragraphs>
  <Slides>8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ウィスプ</vt:lpstr>
      <vt:lpstr>当院のご案内</vt:lpstr>
      <vt:lpstr>●コンセプト：主観的健康感と中医鍼灸</vt:lpstr>
      <vt:lpstr>●治療までの流れ</vt:lpstr>
      <vt:lpstr>●鍼灸治療による反応</vt:lpstr>
      <vt:lpstr>お支払い料金のご案内</vt:lpstr>
      <vt:lpstr>鍼灸☯心理</vt:lpstr>
      <vt:lpstr>ご来院から治療終了までは約６０分程度でございます。 ご予約のある方を優先させていただいております。 お待ちいただく場合、何卒ご了承下さいませ。 </vt:lpstr>
      <vt:lpstr>鍼灸☯心理　藤　治療院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当院の流れ</dc:title>
  <dc:creator>kinu</dc:creator>
  <cp:lastModifiedBy>hashimoto</cp:lastModifiedBy>
  <cp:revision>71</cp:revision>
  <cp:lastPrinted>2016-04-11T07:11:58Z</cp:lastPrinted>
  <dcterms:created xsi:type="dcterms:W3CDTF">2015-04-29T23:06:39Z</dcterms:created>
  <dcterms:modified xsi:type="dcterms:W3CDTF">2016-05-08T07:10:42Z</dcterms:modified>
</cp:coreProperties>
</file>